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6"/>
  </p:notesMasterIdLst>
  <p:sldIdLst>
    <p:sldId id="272" r:id="rId3"/>
    <p:sldId id="274" r:id="rId4"/>
    <p:sldId id="275" r:id="rId5"/>
    <p:sldId id="282" r:id="rId6"/>
    <p:sldId id="283" r:id="rId7"/>
    <p:sldId id="279" r:id="rId8"/>
    <p:sldId id="296" r:id="rId9"/>
    <p:sldId id="280" r:id="rId10"/>
    <p:sldId id="281" r:id="rId11"/>
    <p:sldId id="287" r:id="rId12"/>
    <p:sldId id="297" r:id="rId13"/>
    <p:sldId id="284" r:id="rId14"/>
    <p:sldId id="286" r:id="rId15"/>
    <p:sldId id="293" r:id="rId16"/>
    <p:sldId id="294" r:id="rId17"/>
    <p:sldId id="277" r:id="rId18"/>
    <p:sldId id="285" r:id="rId19"/>
    <p:sldId id="289" r:id="rId20"/>
    <p:sldId id="288" r:id="rId21"/>
    <p:sldId id="290" r:id="rId22"/>
    <p:sldId id="291" r:id="rId23"/>
    <p:sldId id="295" r:id="rId24"/>
    <p:sldId id="276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16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fld id="{250CF243-741E-44E9-813A-E05E498EF135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fld id="{FC18B42D-ECF8-4BE2-ABBD-D2231FAEC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4051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EB5E6-AD49-4AC3-B6F5-BF017B80B38D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85800"/>
            <a:ext cx="3556000" cy="2667000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sz="1800"/>
              <a:t>There are some important things to think about when incorporating simulations into our curriculum.</a:t>
            </a:r>
          </a:p>
          <a:p>
            <a:r>
              <a:rPr lang="en-US" sz="1800"/>
              <a:t>We’ll go over each one of these.</a:t>
            </a:r>
          </a:p>
        </p:txBody>
      </p:sp>
    </p:spTree>
    <p:extLst>
      <p:ext uri="{BB962C8B-B14F-4D97-AF65-F5344CB8AC3E}">
        <p14:creationId xmlns="" xmlns:p14="http://schemas.microsoft.com/office/powerpoint/2010/main" val="25348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064" y="1613537"/>
            <a:ext cx="3248903" cy="162070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933" y="3681676"/>
            <a:ext cx="3007034" cy="159058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53172-89D1-40BC-9B82-84092524CDF5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754D-117D-4A43-B8A9-F798F4FC1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5CD1-EA5C-4096-B505-11D300283BAD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FD2FC-E964-4A94-919F-42E5368DE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83FC3-B0D9-47E9-83B7-635EF773D6B3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7A5C2-044E-4914-8306-7038F475A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99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803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9565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32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760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611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1793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816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6CAF0-712D-4E5A-BB42-D6F504B989EE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DDB78-3E83-4D5E-B048-AF3BF4E55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083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856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359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3FA496F-A7A2-4483-8A16-F55CDB089A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9667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4041648" cy="4526280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1798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D3296E6C-B28F-4970-A209-B9B86AF977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4389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7BB7CD28-F17B-4FC8-90C9-59E9FEBE50E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33301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AB251-7EF0-4F94-877C-BF6B834942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499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52B6-5FAD-417E-A137-3B4B4DEC0A75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8A4B-1AE4-4A88-97DA-1428D8D96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6095-E36C-49A1-B553-55F49F25690C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F9333-5BFF-4617-92C4-47B7D5767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17D3-7D73-45A3-B603-601AC318AA6F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3D85F-0A45-4D80-8A3C-8D087FFC3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E893-4770-4B6E-BC96-7E7E688DDA3F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F3186-8E36-462A-A822-6DF055D97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C565-875C-4B42-A796-299855AF0F8C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B2A0-D5E9-4AAD-A75C-059713FED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A09E-B003-4B55-A875-6E68D9F6E1B1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DEEAB-FC28-471A-999D-E1CB284C7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81D0D-30E2-4F50-93B4-EE6D8633E59B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8567-0FEA-47D1-81E9-D2E11EC50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95638" y="103188"/>
            <a:ext cx="5219700" cy="79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239838"/>
            <a:ext cx="7834312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16700"/>
            <a:ext cx="2133600" cy="1412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Gill Sans MT" charset="0"/>
                <a:ea typeface="ＭＳ Ｐゴシック" charset="0"/>
              </a:defRPr>
            </a:lvl1pPr>
          </a:lstStyle>
          <a:p>
            <a:pPr>
              <a:defRPr/>
            </a:pPr>
            <a:fld id="{21A243E5-8A20-4758-AD95-5736BB9252BF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6700"/>
            <a:ext cx="2895600" cy="141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16700"/>
            <a:ext cx="1303338" cy="1412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Gill Sans MT" charset="0"/>
                <a:ea typeface="ＭＳ Ｐゴシック" charset="0"/>
              </a:defRPr>
            </a:lvl1pPr>
          </a:lstStyle>
          <a:p>
            <a:pPr>
              <a:defRPr/>
            </a:pPr>
            <a:fld id="{4CFAAC9E-CFD8-4FC4-AB09-69E2C2ECC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effectLst>
            <a:reflection blurRad="6350" stA="8000" endA="300" endPos="32000" dist="12700" dir="5400000" sy="-100000" algn="bl" rotWithShape="0"/>
          </a:effectLst>
          <a:latin typeface="+mj-lt"/>
          <a:ea typeface="ＭＳ Ｐゴシック" charset="0"/>
          <a:cs typeface="+mj-cs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Gill Sans MT" pitchFamily="34" charset="0"/>
          <a:ea typeface="ＭＳ Ｐゴシック" charset="0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Gill Sans MT" pitchFamily="34" charset="0"/>
          <a:ea typeface="ＭＳ Ｐゴシック" charset="0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Gill Sans MT" pitchFamily="34" charset="0"/>
          <a:ea typeface="ＭＳ Ｐゴシック" charset="0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Gill Sans MT" pitchFamily="34" charset="0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Gill Sans MT" pitchFamily="34" charset="0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Gill Sans MT" pitchFamily="34" charset="0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494D3A80-2B19-4DFA-9D7C-7DDAF1CA13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11/13/2014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FD33CDBB-35C2-4AE8-B7A0-0E1992524F6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8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6248400" y="5943600"/>
            <a:ext cx="2637203" cy="7040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456"/>
            <a:ext cx="9144000" cy="150944"/>
          </a:xfrm>
          <a:prstGeom prst="rect">
            <a:avLst/>
          </a:prstGeom>
          <a:solidFill>
            <a:srgbClr val="111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88352"/>
            <a:ext cx="9144000" cy="69648"/>
          </a:xfrm>
          <a:prstGeom prst="rect">
            <a:avLst/>
          </a:prstGeom>
          <a:solidFill>
            <a:srgbClr val="D8B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508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/ref=dp_byline_sr_book_2?ie=UTF8&amp;field-author=Carol+L.+Lake+MD++MBA++MPH&amp;search-alias=books&amp;text=Carol+L.+Lake+MD++MBA++MPH&amp;sort=relevancerank" TargetMode="External"/><Relationship Id="rId2" Type="http://schemas.openxmlformats.org/officeDocument/2006/relationships/hyperlink" Target="http://www.amazon.com/s/ref=dp_byline_sr_book_1?ie=UTF8&amp;field-author=Gary+E.+Loyd+MD&amp;search-alias=books&amp;text=Gary+E.+Loyd+MD&amp;sort=relevancera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azon.com/s/ref=dp_byline_sr_book_3?ie=UTF8&amp;field-author=Ruth+Greenberg+PhD&amp;search-alias=books&amp;text=Ruth+Greenberg+PhD&amp;sort=relevancerank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987425" y="903288"/>
            <a:ext cx="727233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 smtClean="0"/>
              <a:t>Nuts and Bolts of Program Sustainability</a:t>
            </a:r>
            <a:endParaRPr lang="en-US" sz="2400" dirty="0"/>
          </a:p>
          <a:p>
            <a:r>
              <a:rPr lang="en-US" sz="2400" dirty="0" smtClean="0"/>
              <a:t>Developing </a:t>
            </a:r>
            <a:r>
              <a:rPr lang="en-US" sz="2400" dirty="0"/>
              <a:t>a Conceptual Framework to Assess the </a:t>
            </a:r>
            <a:r>
              <a:rPr lang="en-US" sz="2400" dirty="0" smtClean="0"/>
              <a:t>Sustainability of </a:t>
            </a:r>
            <a:r>
              <a:rPr lang="en-US" sz="2400" dirty="0"/>
              <a:t>a Simulation Program</a:t>
            </a:r>
          </a:p>
          <a:p>
            <a:pPr algn="ctr" defTabSz="914400"/>
            <a:endParaRPr lang="en-US" sz="1600" dirty="0"/>
          </a:p>
          <a:p>
            <a:pPr algn="ctr" defTabSz="914400"/>
            <a:r>
              <a:rPr lang="en-US" dirty="0"/>
              <a:t>John Gillespie, Education Services Specialist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103188"/>
            <a:ext cx="6186488" cy="796925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  <a:ea typeface="ＭＳ Ｐゴシック" pitchFamily="34" charset="-128"/>
              </a:rPr>
              <a:t>Overcoming Barriers to Simulation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2938" y="1486115"/>
            <a:ext cx="7834312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ct val="40000"/>
              </a:spcAft>
              <a:buFont typeface="Arial" pitchFamily="34" charset="0"/>
              <a:buChar char="•"/>
            </a:pPr>
            <a:r>
              <a:rPr lang="en-US" sz="2800" dirty="0"/>
              <a:t>Create a concept map for organization integration </a:t>
            </a:r>
          </a:p>
          <a:p>
            <a:pPr lvl="1">
              <a:spcAft>
                <a:spcPct val="40000"/>
              </a:spcAft>
            </a:pPr>
            <a:r>
              <a:rPr lang="en-US" sz="2800" dirty="0" smtClean="0"/>
              <a:t>-Map </a:t>
            </a:r>
            <a:r>
              <a:rPr lang="en-US" sz="2800" dirty="0"/>
              <a:t>out how and where simulation is going to be used</a:t>
            </a:r>
          </a:p>
          <a:p>
            <a:pPr marL="285750" indent="-285750">
              <a:spcAft>
                <a:spcPct val="40000"/>
              </a:spcAft>
              <a:buFont typeface="Arial" pitchFamily="34" charset="0"/>
              <a:buChar char="•"/>
            </a:pPr>
            <a:r>
              <a:rPr lang="en-US" sz="2800" dirty="0"/>
              <a:t>Budget your simulator and or scenario purchases so that they are directly tied to your organization’s learning objectives</a:t>
            </a:r>
          </a:p>
          <a:p>
            <a:pPr marL="285750" indent="-285750">
              <a:spcAft>
                <a:spcPct val="40000"/>
              </a:spcAft>
              <a:buFont typeface="Arial" pitchFamily="34" charset="0"/>
              <a:buChar char="•"/>
            </a:pPr>
            <a:r>
              <a:rPr lang="en-US" sz="2800" dirty="0" smtClean="0"/>
              <a:t>Monitor </a:t>
            </a:r>
            <a:r>
              <a:rPr lang="en-US" sz="2800" dirty="0"/>
              <a:t>your action plans</a:t>
            </a:r>
          </a:p>
        </p:txBody>
      </p:sp>
    </p:spTree>
    <p:extLst>
      <p:ext uri="{BB962C8B-B14F-4D97-AF65-F5344CB8AC3E}">
        <p14:creationId xmlns="" xmlns:p14="http://schemas.microsoft.com/office/powerpoint/2010/main" val="13229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103188"/>
            <a:ext cx="6186488" cy="796925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  <a:ea typeface="ＭＳ Ｐゴシック" pitchFamily="34" charset="-128"/>
              </a:rPr>
              <a:t>Overcoming Barriers to Simulation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2938" y="1486115"/>
            <a:ext cx="7834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spcAft>
                <a:spcPct val="40000"/>
              </a:spcAft>
            </a:pPr>
            <a:r>
              <a:rPr lang="en-US" sz="2800" dirty="0" smtClean="0"/>
              <a:t>Example of a curriculum map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1" y="2009335"/>
          <a:ext cx="7153274" cy="3636483"/>
        </p:xfrm>
        <a:graphic>
          <a:graphicData uri="http://schemas.openxmlformats.org/drawingml/2006/table">
            <a:tbl>
              <a:tblPr/>
              <a:tblGrid>
                <a:gridCol w="3910769"/>
                <a:gridCol w="682592"/>
                <a:gridCol w="1677445"/>
                <a:gridCol w="882468"/>
              </a:tblGrid>
              <a:tr h="416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Course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Hours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Lecturer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Possible SIM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Semester 1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460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(i)</a:t>
                      </a:r>
                      <a:r>
                        <a:rPr lang="en-CA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The art and science of Clinical medicine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20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en-CA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Smith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Medical Professionalism/Bioethics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en-CA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Smithfield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Health and Development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#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Soft skills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Interviewing techniques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Writing and presenting patient interviews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(ii)</a:t>
                      </a:r>
                      <a:r>
                        <a:rPr lang="en-CA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Structure and Function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Anatomy 1 (Back, Upper limb, Lower limb, Abdomen &amp; Pelvis)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150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Physiology1 (General physiology &amp; Systemic physiology)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100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Cell biology/Histology 1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30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Embryology 1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30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(iii)</a:t>
                      </a:r>
                      <a:r>
                        <a:rPr lang="en-CA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Determinants of Community Health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20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Research Methodology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en-CA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Johnson/ Holder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Occupational and Environmental Health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Epidemiology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(iv) </a:t>
                      </a:r>
                      <a:r>
                        <a:rPr lang="en-CA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Metabolism and Nutrition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100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Biochemistry 1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Molecular Biology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Andrews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251" marR="582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229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175" y="103188"/>
            <a:ext cx="5872163" cy="796925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  <a:ea typeface="ＭＳ Ｐゴシック" pitchFamily="34" charset="-128"/>
              </a:rPr>
              <a:t>Overcoming Barriers to Simulation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Are your simulations effective?</a:t>
            </a:r>
          </a:p>
          <a:p>
            <a:pPr lvl="1"/>
            <a:r>
              <a:rPr lang="en-US" sz="2800" dirty="0" smtClean="0"/>
              <a:t>Are your simulations academically effective?</a:t>
            </a:r>
          </a:p>
          <a:p>
            <a:pPr lvl="1"/>
            <a:r>
              <a:rPr lang="en-US" sz="2800" dirty="0"/>
              <a:t>Are </a:t>
            </a:r>
            <a:r>
              <a:rPr lang="en-US" sz="2800" dirty="0" smtClean="0"/>
              <a:t>your </a:t>
            </a:r>
            <a:r>
              <a:rPr lang="en-US" sz="2800" dirty="0"/>
              <a:t>simulations </a:t>
            </a:r>
            <a:r>
              <a:rPr lang="en-US" sz="2800" dirty="0" smtClean="0"/>
              <a:t>organizationally effective?</a:t>
            </a:r>
          </a:p>
          <a:p>
            <a:pPr lvl="1"/>
            <a:r>
              <a:rPr lang="en-US" sz="2800" dirty="0"/>
              <a:t>Are </a:t>
            </a:r>
            <a:r>
              <a:rPr lang="en-US" sz="2800" dirty="0" smtClean="0"/>
              <a:t>your </a:t>
            </a:r>
            <a:r>
              <a:rPr lang="en-US" sz="2800" dirty="0"/>
              <a:t>simulations </a:t>
            </a:r>
            <a:r>
              <a:rPr lang="en-US" sz="2800" dirty="0" smtClean="0"/>
              <a:t>operationally effective?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132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Measuring Outcomes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1077913"/>
            <a:ext cx="7834312" cy="4886325"/>
          </a:xfrm>
        </p:spPr>
        <p:txBody>
          <a:bodyPr/>
          <a:lstStyle/>
          <a:p>
            <a:r>
              <a:rPr lang="en-US" sz="2800" dirty="0" smtClean="0"/>
              <a:t>The effectiveness of your program is only as relevant as the effectiveness of the tool(s) that you are using to measure it by.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19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Measuring Outcomes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1077913"/>
            <a:ext cx="7834312" cy="4886325"/>
          </a:xfrm>
        </p:spPr>
        <p:txBody>
          <a:bodyPr/>
          <a:lstStyle/>
          <a:p>
            <a:r>
              <a:rPr lang="en-US" sz="2800" dirty="0" smtClean="0"/>
              <a:t>The effectiveness of your program is only as relevant as the effectiveness of the tool(s) that you are using to measure it by.</a:t>
            </a:r>
          </a:p>
          <a:p>
            <a:r>
              <a:rPr lang="en-US" sz="2800" dirty="0" smtClean="0"/>
              <a:t>Using the Kirkpatrick model,  as one example, you can and should measure the effectiveness of the learning objectives met right after the simulation and then again 6 months later.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99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Measuring Outcomes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1077913"/>
            <a:ext cx="7834312" cy="4886325"/>
          </a:xfrm>
        </p:spPr>
        <p:txBody>
          <a:bodyPr/>
          <a:lstStyle/>
          <a:p>
            <a:r>
              <a:rPr lang="en-US" sz="2800" dirty="0" smtClean="0"/>
              <a:t>The effectiveness of your program is only as relevant as the effectiveness of the tool(s) that you are using to measure it by.</a:t>
            </a:r>
          </a:p>
          <a:p>
            <a:r>
              <a:rPr lang="en-US" sz="2800" dirty="0" smtClean="0"/>
              <a:t>Using the Kirkpatrick model,  as one example, you can and should measure the effectiveness of the learning objectives met right after the simulation and then again 6 months later. </a:t>
            </a:r>
          </a:p>
          <a:p>
            <a:r>
              <a:rPr lang="en-US" sz="2800" dirty="0" smtClean="0"/>
              <a:t>Is the behavior reflecting what was learned during simulation (Debriefing)? Report this back to the stakeholder.  Are you indicating a beneficial return on investment?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182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 bwMode="auto">
          <a:xfrm>
            <a:off x="3195638" y="331788"/>
            <a:ext cx="5219700" cy="79692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>
                <a:effectLst/>
                <a:ea typeface="ＭＳ Ｐゴシック" pitchFamily="34" charset="-128"/>
              </a:rPr>
              <a:t>Faculty Development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Create a Faculty Development program through the Simulation Task Force that focuses on a needs assessment or survey results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This method gives “ownership” to the end users</a:t>
            </a:r>
          </a:p>
          <a:p>
            <a:r>
              <a:rPr lang="en-US" sz="2800" dirty="0" smtClean="0">
                <a:ea typeface="ＭＳ Ｐゴシック" pitchFamily="34" charset="-128"/>
              </a:rPr>
              <a:t>Next, repeat the course on a smaller scale to develop good simulation “habits”</a:t>
            </a:r>
          </a:p>
          <a:p>
            <a:r>
              <a:rPr lang="en-US" sz="2800" dirty="0" smtClean="0">
                <a:ea typeface="ＭＳ Ｐゴシック" pitchFamily="34" charset="-128"/>
              </a:rPr>
              <a:t>Reference the policy guide</a:t>
            </a:r>
          </a:p>
          <a:p>
            <a:r>
              <a:rPr lang="en-US" sz="2800" dirty="0" smtClean="0">
                <a:ea typeface="ＭＳ Ｐゴシック" pitchFamily="34" charset="-128"/>
              </a:rPr>
              <a:t>Create a standardized competency check off tool that you show to the faculty. This will give them a goal.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Curriculum Integration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1182688"/>
            <a:ext cx="7834312" cy="4886325"/>
          </a:xfrm>
        </p:spPr>
        <p:txBody>
          <a:bodyPr/>
          <a:lstStyle/>
          <a:p>
            <a:r>
              <a:rPr lang="en-US" sz="2800" dirty="0" smtClean="0"/>
              <a:t>While </a:t>
            </a:r>
            <a:r>
              <a:rPr lang="en-US" sz="2800" b="1" dirty="0" smtClean="0"/>
              <a:t>partnering </a:t>
            </a:r>
            <a:r>
              <a:rPr lang="en-US" sz="2800" dirty="0" smtClean="0"/>
              <a:t>with the curriculum committee / risk management,  thoughtfully integrate in small doses over a long period. </a:t>
            </a:r>
          </a:p>
          <a:p>
            <a:pPr lvl="1"/>
            <a:r>
              <a:rPr lang="en-US" sz="2800" dirty="0" smtClean="0"/>
              <a:t>3 years for a small/medium sized organization</a:t>
            </a:r>
          </a:p>
          <a:p>
            <a:pPr>
              <a:buNone/>
            </a:pPr>
            <a:r>
              <a:rPr lang="en-US" sz="1400" b="1" dirty="0" smtClean="0"/>
              <a:t>(Practical Health Care Simulations,  </a:t>
            </a:r>
            <a:r>
              <a:rPr lang="en-US" sz="1400" dirty="0" smtClean="0"/>
              <a:t>Paperback</a:t>
            </a:r>
            <a:r>
              <a:rPr lang="en-US" sz="1400" b="1" dirty="0" smtClean="0"/>
              <a:t> </a:t>
            </a:r>
            <a:r>
              <a:rPr lang="en-US" sz="1400" dirty="0" smtClean="0"/>
              <a:t>– July 30, 2004)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by </a:t>
            </a:r>
            <a:r>
              <a:rPr lang="en-US" sz="1400" dirty="0" smtClean="0">
                <a:hlinkClick r:id="rId2"/>
              </a:rPr>
              <a:t>Gary E. </a:t>
            </a:r>
            <a:r>
              <a:rPr lang="en-US" sz="1400" dirty="0" err="1" smtClean="0">
                <a:hlinkClick r:id="rId2"/>
              </a:rPr>
              <a:t>Loyd</a:t>
            </a:r>
            <a:r>
              <a:rPr lang="en-US" sz="1400" dirty="0" smtClean="0">
                <a:hlinkClick r:id="rId2"/>
              </a:rPr>
              <a:t> MD</a:t>
            </a:r>
            <a:r>
              <a:rPr lang="en-US" sz="1400" dirty="0" smtClean="0"/>
              <a:t> (Author), </a:t>
            </a:r>
            <a:r>
              <a:rPr lang="en-US" sz="1400" dirty="0" smtClean="0">
                <a:hlinkClick r:id="rId3"/>
              </a:rPr>
              <a:t>Carol L. Lake MD MBA MPH</a:t>
            </a:r>
            <a:r>
              <a:rPr lang="en-US" sz="1400" dirty="0" smtClean="0"/>
              <a:t> (Author), </a:t>
            </a:r>
            <a:r>
              <a:rPr lang="en-US" sz="1400" dirty="0" smtClean="0">
                <a:hlinkClick r:id="rId4"/>
              </a:rPr>
              <a:t>Ruth Greenberg PhD</a:t>
            </a:r>
            <a:r>
              <a:rPr lang="en-US" sz="1400" dirty="0" smtClean="0"/>
              <a:t> (Author)</a:t>
            </a:r>
          </a:p>
          <a:p>
            <a:pPr lvl="1">
              <a:buNone/>
            </a:pPr>
            <a:r>
              <a:rPr lang="en-US" sz="1600" dirty="0" smtClean="0"/>
              <a:t>ISBN-13: 978-1560536253  ISBN-10: 156053625X  Edition: 1</a:t>
            </a:r>
            <a:r>
              <a:rPr lang="en-US" sz="1600" baseline="30000" dirty="0" smtClean="0"/>
              <a:t>st</a:t>
            </a:r>
            <a:endParaRPr lang="en-US" sz="1600" dirty="0" smtClean="0"/>
          </a:p>
          <a:p>
            <a:pPr lvl="1"/>
            <a:r>
              <a:rPr lang="en-US" sz="2800" dirty="0" smtClean="0"/>
              <a:t>In academia,  “back into” the curriculum by starting your first simulations with the graduating student body.</a:t>
            </a:r>
          </a:p>
          <a:p>
            <a:pPr lvl="1"/>
            <a:r>
              <a:rPr lang="en-US" sz="2800" b="1" dirty="0" smtClean="0"/>
              <a:t>Insure</a:t>
            </a:r>
            <a:r>
              <a:rPr lang="en-US" sz="2800" dirty="0" smtClean="0"/>
              <a:t> quality over quantity.</a:t>
            </a:r>
          </a:p>
        </p:txBody>
      </p:sp>
    </p:spTree>
    <p:extLst>
      <p:ext uri="{BB962C8B-B14F-4D97-AF65-F5344CB8AC3E}">
        <p14:creationId xmlns="" xmlns:p14="http://schemas.microsoft.com/office/powerpoint/2010/main" val="34419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Curriculum Integration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Tie all scenarios to clinically relevant learning objectives</a:t>
            </a:r>
          </a:p>
          <a:p>
            <a:r>
              <a:rPr lang="en-US" sz="2800" dirty="0" smtClean="0"/>
              <a:t>Tie all scenarios to clinically relevant learning objectives</a:t>
            </a:r>
          </a:p>
          <a:p>
            <a:r>
              <a:rPr lang="en-US" sz="2800" dirty="0" smtClean="0"/>
              <a:t>Tie all scenarios to clinically relevant learning objectives</a:t>
            </a:r>
          </a:p>
          <a:p>
            <a:r>
              <a:rPr lang="en-US" sz="2800" dirty="0" smtClean="0"/>
              <a:t>Utilize your task force as a simulation creation and peer review committee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896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is simulation use valuable?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Value 1- Simulation is only valuable if you use it. </a:t>
            </a:r>
          </a:p>
          <a:p>
            <a:pPr lvl="1"/>
            <a:r>
              <a:rPr lang="en-US" sz="2800" dirty="0" smtClean="0"/>
              <a:t>A simulator that is unused/under utilized has no value.  </a:t>
            </a:r>
          </a:p>
          <a:p>
            <a:pPr lvl="2"/>
            <a:r>
              <a:rPr lang="en-US" sz="2800" dirty="0" smtClean="0"/>
              <a:t>Worse, it is a cost center and a financial drain on the organization.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41000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2800" dirty="0" smtClean="0">
                <a:effectLst/>
                <a:ea typeface="ＭＳ Ｐゴシック" pitchFamily="34" charset="-128"/>
              </a:rPr>
              <a:t>Objectives: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925513" y="1925638"/>
            <a:ext cx="72818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FontTx/>
              <a:buChar char="•"/>
            </a:pPr>
            <a:r>
              <a:rPr lang="en-US" sz="3200" dirty="0"/>
              <a:t> </a:t>
            </a:r>
            <a:r>
              <a:rPr lang="en-US" sz="2800" dirty="0" smtClean="0"/>
              <a:t>Identify four components that are key to a sustainable model</a:t>
            </a:r>
          </a:p>
          <a:p>
            <a:pPr defTabSz="914400">
              <a:buFontTx/>
              <a:buChar char="•"/>
            </a:pPr>
            <a:r>
              <a:rPr lang="en-US" sz="2800" dirty="0" smtClean="0"/>
              <a:t> Identify at least three areas in each section to assist in the modeling process </a:t>
            </a:r>
            <a:r>
              <a:rPr lang="en-US" sz="2800" dirty="0"/>
              <a:t>  </a:t>
            </a:r>
          </a:p>
          <a:p>
            <a:pPr defTabSz="914400">
              <a:buFontTx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Identify where you can get assistance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is simulation use valuable?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Value 2.- Educationally effective simulation not only allows the learners to “connect the dots”, but it also can change behaviors in an organization.</a:t>
            </a:r>
            <a:endParaRPr lang="en-US" sz="2800" dirty="0"/>
          </a:p>
          <a:p>
            <a:pPr lvl="1"/>
            <a:r>
              <a:rPr lang="en-US" sz="2800" dirty="0" smtClean="0"/>
              <a:t>The result can allow you to focus your training dollars to effect</a:t>
            </a:r>
          </a:p>
          <a:p>
            <a:pPr lvl="1"/>
            <a:r>
              <a:rPr lang="en-US" sz="2800" dirty="0" smtClean="0"/>
              <a:t>Reduce your malpractice costs</a:t>
            </a:r>
          </a:p>
          <a:p>
            <a:pPr lvl="1"/>
            <a:r>
              <a:rPr lang="en-US" sz="2800" dirty="0" smtClean="0"/>
              <a:t>Reduce time spent in training</a:t>
            </a:r>
          </a:p>
          <a:p>
            <a:pPr lvl="1"/>
            <a:r>
              <a:rPr lang="en-US" sz="2800" dirty="0" smtClean="0"/>
              <a:t>Improve patient outcomes</a:t>
            </a:r>
          </a:p>
        </p:txBody>
      </p:sp>
    </p:spTree>
    <p:extLst>
      <p:ext uri="{BB962C8B-B14F-4D97-AF65-F5344CB8AC3E}">
        <p14:creationId xmlns="" xmlns:p14="http://schemas.microsoft.com/office/powerpoint/2010/main" val="31519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is simulation use valuable?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Value 3.- Use as a recruiting tool to draw in candidates that increase the overall value of your organization.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0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is simulation use valuable?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Value 4.- Repeatability regardless of the patient census at any given moment. </a:t>
            </a:r>
            <a:endParaRPr lang="en-US" sz="2800" dirty="0"/>
          </a:p>
          <a:p>
            <a:pPr lvl="1"/>
            <a:r>
              <a:rPr lang="en-US" sz="2800" dirty="0" smtClean="0"/>
              <a:t>Allows for a consistent product to be delivered to the learners.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8748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AU" sz="2200" b="1" dirty="0" smtClean="0">
                <a:effectLst/>
                <a:ea typeface="ＭＳ Ｐゴシック" pitchFamily="34" charset="-128"/>
              </a:rPr>
              <a:t>Thank you for your attendance at Laerdal’s  San Diego SUN Conference</a:t>
            </a:r>
            <a:endParaRPr lang="en-US" sz="2200" b="1" dirty="0" smtClean="0">
              <a:effectLst/>
              <a:ea typeface="ＭＳ Ｐゴシック" pitchFamily="34" charset="-128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642938" y="1030288"/>
            <a:ext cx="7834312" cy="4886325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US" sz="3200" dirty="0" smtClean="0">
              <a:ea typeface="ＭＳ Ｐゴシック" pitchFamily="34" charset="-128"/>
            </a:endParaRPr>
          </a:p>
          <a:p>
            <a:pPr algn="ctr">
              <a:buFont typeface="Arial" charset="0"/>
              <a:buNone/>
            </a:pPr>
            <a:r>
              <a:rPr lang="en-US" sz="3200" dirty="0" smtClean="0">
                <a:ea typeface="ＭＳ Ｐゴシック" pitchFamily="34" charset="-128"/>
              </a:rPr>
              <a:t>       </a:t>
            </a:r>
          </a:p>
        </p:txBody>
      </p:sp>
      <p:pic>
        <p:nvPicPr>
          <p:cNvPr id="6" name="Picture 5" descr="SimMan 3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479" y="2641600"/>
            <a:ext cx="5267325" cy="2895599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1733550" y="1428750"/>
            <a:ext cx="4524375" cy="1685925"/>
          </a:xfrm>
          <a:prstGeom prst="wedgeEllipseCallout">
            <a:avLst>
              <a:gd name="adj1" fmla="val 7378"/>
              <a:gd name="adj2" fmla="val 862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“Questions &amp; feedback”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 bwMode="auto">
          <a:xfrm>
            <a:off x="1876425" y="103188"/>
            <a:ext cx="6600825" cy="79692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2800" dirty="0" smtClean="0">
                <a:effectLst/>
                <a:ea typeface="ＭＳ Ｐゴシック" pitchFamily="34" charset="-128"/>
              </a:rPr>
              <a:t>A picture is worth a thousand words…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646113" y="1201738"/>
            <a:ext cx="7834312" cy="4886325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What does </a:t>
            </a:r>
            <a:r>
              <a:rPr lang="en-US" sz="2800" smtClean="0">
                <a:ea typeface="ＭＳ Ｐゴシック" pitchFamily="34" charset="-128"/>
              </a:rPr>
              <a:t>your simulation path </a:t>
            </a:r>
            <a:r>
              <a:rPr lang="en-US" sz="2800" dirty="0" smtClean="0">
                <a:ea typeface="ＭＳ Ｐゴシック" pitchFamily="34" charset="-128"/>
              </a:rPr>
              <a:t>look like?</a:t>
            </a:r>
          </a:p>
        </p:txBody>
      </p:sp>
      <p:pic>
        <p:nvPicPr>
          <p:cNvPr id="1638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0545" y="1693864"/>
            <a:ext cx="5674155" cy="426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Are you a Champion to Simulation?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5582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Or are you creating a simulation program that is organizationally driven?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0251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>
                <a:effectLst/>
                <a:ea typeface="ＭＳ Ｐゴシック" pitchFamily="34" charset="-128"/>
              </a:rPr>
              <a:t>Four areas of focus:</a:t>
            </a:r>
            <a:endParaRPr lang="en-US" sz="2800" dirty="0" smtClean="0">
              <a:effectLst/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Organizational Buy </a:t>
            </a:r>
            <a:r>
              <a:rPr lang="en-US" dirty="0" smtClean="0"/>
              <a:t>In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Overcoming </a:t>
            </a:r>
            <a:r>
              <a:rPr lang="en-US" dirty="0"/>
              <a:t>Barriers to Simulation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Faculty/Personnel Development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Curriculum </a:t>
            </a:r>
            <a:r>
              <a:rPr lang="en-US" dirty="0"/>
              <a:t>Integration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1512" name="Text Box 8"/>
          <p:cNvSpPr txBox="1">
            <a:spLocks noChangeAspect="1" noChangeArrowheads="1"/>
          </p:cNvSpPr>
          <p:nvPr/>
        </p:nvSpPr>
        <p:spPr bwMode="auto">
          <a:xfrm>
            <a:off x="1196973" y="2169557"/>
            <a:ext cx="2553923" cy="166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 defTabSz="91440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From the evidence… what is needed to incorporate simulations into </a:t>
            </a:r>
            <a:r>
              <a:rPr lang="en-US" sz="3200" dirty="0" smtClean="0"/>
              <a:t>a </a:t>
            </a:r>
            <a:r>
              <a:rPr lang="en-US" sz="3200" dirty="0"/>
              <a:t>curriculum?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1"/>
            <a:ext cx="4038600" cy="32575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Administrative </a:t>
            </a:r>
            <a:r>
              <a:rPr lang="en-US" sz="2600" dirty="0" smtClean="0"/>
              <a:t>support</a:t>
            </a:r>
            <a:endParaRPr lang="en-US" sz="26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600" dirty="0"/>
              <a:t>Technology support and infrastructure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600" dirty="0"/>
              <a:t>Equipment resources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600" dirty="0"/>
              <a:t>Curriculum plan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600" dirty="0"/>
              <a:t>Faculty </a:t>
            </a:r>
            <a:r>
              <a:rPr lang="en-US" sz="2600" dirty="0" smtClean="0"/>
              <a:t>development</a:t>
            </a:r>
            <a:endParaRPr lang="en-US" sz="2600" dirty="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2600" dirty="0"/>
          </a:p>
        </p:txBody>
      </p:sp>
      <p:pic>
        <p:nvPicPr>
          <p:cNvPr id="8" name="Picture 5" descr="ABXZASLP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724400" y="2057400"/>
            <a:ext cx="3404287" cy="2353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8099" y="5869664"/>
            <a:ext cx="6200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Reference: Pamela </a:t>
            </a:r>
            <a:r>
              <a:rPr lang="en-US" sz="1100" dirty="0"/>
              <a:t>R. Jeffries PhD, RN, FAAN, </a:t>
            </a:r>
            <a:r>
              <a:rPr lang="en-US" sz="1100" dirty="0" smtClean="0"/>
              <a:t>ANEF- Professor </a:t>
            </a:r>
            <a:r>
              <a:rPr lang="en-US" sz="1100" dirty="0"/>
              <a:t>of </a:t>
            </a:r>
            <a:r>
              <a:rPr lang="en-US" sz="1100" dirty="0" smtClean="0"/>
              <a:t>Nursing, Vice </a:t>
            </a:r>
            <a:r>
              <a:rPr lang="en-US" sz="1100" dirty="0"/>
              <a:t>Provost for Digital </a:t>
            </a:r>
            <a:r>
              <a:rPr lang="en-US" sz="1100" dirty="0" smtClean="0"/>
              <a:t>Initiatives- Johns </a:t>
            </a:r>
            <a:r>
              <a:rPr lang="en-US" sz="1100" dirty="0"/>
              <a:t>Hopkins </a:t>
            </a:r>
            <a:r>
              <a:rPr lang="en-US" sz="1100" dirty="0" smtClean="0"/>
              <a:t>University </a:t>
            </a:r>
          </a:p>
          <a:p>
            <a:r>
              <a:rPr lang="en-US" sz="1100" dirty="0" smtClean="0"/>
              <a:t>Presentation:  </a:t>
            </a:r>
            <a:r>
              <a:rPr lang="en-US" sz="1100" dirty="0"/>
              <a:t>Simulation-Based Curriculum and the integration of </a:t>
            </a:r>
            <a:r>
              <a:rPr lang="en-US" sz="1100" dirty="0" err="1"/>
              <a:t>vSims</a:t>
            </a:r>
            <a:r>
              <a:rPr lang="en-US" sz="1100" dirty="0"/>
              <a:t> </a:t>
            </a:r>
            <a:r>
              <a:rPr lang="en-US" sz="1100" dirty="0" smtClean="0"/>
              <a:t>Retrieved </a:t>
            </a:r>
            <a:r>
              <a:rPr lang="en-US" sz="1100" dirty="0"/>
              <a:t>from </a:t>
            </a:r>
            <a:r>
              <a:rPr lang="en-US" sz="1100" dirty="0" smtClean="0"/>
              <a:t>Laerdal American Sales Meeting 2014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17093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>
                <a:effectLst/>
                <a:ea typeface="ＭＳ Ｐゴシック" pitchFamily="34" charset="-128"/>
              </a:rPr>
              <a:t>Organizational Buy In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642938" y="1057274"/>
            <a:ext cx="7834312" cy="5229226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sz="2300" dirty="0" smtClean="0">
                <a:ea typeface="ＭＳ Ｐゴシック" pitchFamily="34" charset="-128"/>
              </a:rPr>
              <a:t>ROI (Return on Investment)</a:t>
            </a:r>
          </a:p>
          <a:p>
            <a:pPr>
              <a:spcAft>
                <a:spcPct val="40000"/>
              </a:spcAft>
            </a:pPr>
            <a:r>
              <a:rPr lang="en-US" sz="2300" dirty="0" smtClean="0">
                <a:ea typeface="ＭＳ Ｐゴシック" pitchFamily="34" charset="-128"/>
              </a:rPr>
              <a:t>ROE (Return on Expectation)</a:t>
            </a:r>
          </a:p>
          <a:p>
            <a:pPr>
              <a:spcAft>
                <a:spcPct val="40000"/>
              </a:spcAft>
            </a:pPr>
            <a:r>
              <a:rPr lang="en-US" sz="2300" dirty="0" smtClean="0">
                <a:ea typeface="ＭＳ Ｐゴシック" pitchFamily="34" charset="-128"/>
              </a:rPr>
              <a:t>Utilization Data Collection</a:t>
            </a:r>
          </a:p>
          <a:p>
            <a:pPr>
              <a:spcAft>
                <a:spcPct val="40000"/>
              </a:spcAft>
            </a:pPr>
            <a:r>
              <a:rPr lang="en-US" sz="2300" dirty="0" smtClean="0">
                <a:ea typeface="ＭＳ Ｐゴシック" pitchFamily="34" charset="-128"/>
              </a:rPr>
              <a:t>Evaluation Data Collection</a:t>
            </a:r>
          </a:p>
          <a:p>
            <a:pPr lvl="1">
              <a:spcAft>
                <a:spcPct val="40000"/>
              </a:spcAft>
            </a:pPr>
            <a:r>
              <a:rPr lang="en-US" sz="2300" dirty="0" smtClean="0">
                <a:ea typeface="ＭＳ Ｐゴシック" pitchFamily="34" charset="-128"/>
              </a:rPr>
              <a:t>Leading indicators are usually pretty close to accurate</a:t>
            </a:r>
          </a:p>
          <a:p>
            <a:r>
              <a:rPr lang="en-US" sz="2300" dirty="0" smtClean="0">
                <a:ea typeface="ＭＳ Ｐゴシック" pitchFamily="34" charset="-128"/>
              </a:rPr>
              <a:t>Policy and Procedures that are specific to your organization</a:t>
            </a:r>
          </a:p>
          <a:p>
            <a:r>
              <a:rPr lang="en-US" sz="2300" dirty="0" smtClean="0">
                <a:ea typeface="ＭＳ Ｐゴシック" pitchFamily="34" charset="-128"/>
              </a:rPr>
              <a:t>Care about what keeps your organizational leaders up at night</a:t>
            </a:r>
          </a:p>
          <a:p>
            <a:r>
              <a:rPr lang="en-US" sz="2300" dirty="0" smtClean="0">
                <a:ea typeface="ＭＳ Ｐゴシック" pitchFamily="34" charset="-128"/>
              </a:rPr>
              <a:t>Create a value statement</a:t>
            </a:r>
          </a:p>
          <a:p>
            <a:pPr lvl="1"/>
            <a:r>
              <a:rPr lang="en-US" sz="2300" dirty="0" smtClean="0">
                <a:ea typeface="ＭＳ Ｐゴシック" pitchFamily="34" charset="-128"/>
              </a:rPr>
              <a:t>Insure that the stakeholder gets a regularly scheduled report</a:t>
            </a:r>
          </a:p>
          <a:p>
            <a:endParaRPr lang="en-US" sz="23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xfrm>
            <a:off x="2705100" y="103188"/>
            <a:ext cx="5710238" cy="796925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2800" dirty="0" smtClean="0">
                <a:effectLst/>
                <a:ea typeface="ＭＳ Ｐゴシック" pitchFamily="34" charset="-128"/>
              </a:rPr>
              <a:t>Overcoming Barriers to Simulation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642938" y="1030288"/>
            <a:ext cx="7834312" cy="5446712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sz="2800" dirty="0" smtClean="0">
                <a:ea typeface="ＭＳ Ｐゴシック" pitchFamily="34" charset="-128"/>
              </a:rPr>
              <a:t>Identify your internal and external customers</a:t>
            </a:r>
          </a:p>
          <a:p>
            <a:pPr lvl="1">
              <a:spcAft>
                <a:spcPct val="40000"/>
              </a:spcAft>
            </a:pPr>
            <a:r>
              <a:rPr lang="en-US" sz="2800" dirty="0" smtClean="0">
                <a:ea typeface="ＭＳ Ｐゴシック" pitchFamily="34" charset="-128"/>
              </a:rPr>
              <a:t>What is your customer service model?</a:t>
            </a:r>
          </a:p>
          <a:p>
            <a:pPr>
              <a:spcAft>
                <a:spcPct val="40000"/>
              </a:spcAft>
            </a:pPr>
            <a:r>
              <a:rPr lang="en-US" sz="2800" dirty="0" smtClean="0">
                <a:ea typeface="ＭＳ Ｐゴシック" pitchFamily="34" charset="-128"/>
              </a:rPr>
              <a:t>Identify your barriers to simulation from an organizational perspective through the use of a task force</a:t>
            </a:r>
          </a:p>
          <a:p>
            <a:pPr lvl="1">
              <a:spcAft>
                <a:spcPct val="40000"/>
              </a:spcAft>
            </a:pPr>
            <a:r>
              <a:rPr lang="en-US" sz="2800" dirty="0" smtClean="0">
                <a:ea typeface="ＭＳ Ｐゴシック" pitchFamily="34" charset="-128"/>
              </a:rPr>
              <a:t>One tool to help with this is a task force created survey of your organization to identify barriers to use</a:t>
            </a:r>
          </a:p>
          <a:p>
            <a:pPr>
              <a:spcAft>
                <a:spcPct val="40000"/>
              </a:spcAft>
            </a:pPr>
            <a:r>
              <a:rPr lang="en-US" sz="2800" b="1" dirty="0" smtClean="0">
                <a:ea typeface="ＭＳ Ｐゴシック" pitchFamily="34" charset="-128"/>
              </a:rPr>
              <a:t>Partner</a:t>
            </a:r>
            <a:r>
              <a:rPr lang="en-US" sz="2800" dirty="0" smtClean="0">
                <a:ea typeface="ＭＳ Ｐゴシック" pitchFamily="34" charset="-128"/>
              </a:rPr>
              <a:t> with Risk Management/ Curriculum Committee</a:t>
            </a:r>
          </a:p>
          <a:p>
            <a:pPr>
              <a:spcAft>
                <a:spcPct val="40000"/>
              </a:spcAft>
            </a:pP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982</Words>
  <Application>Microsoft Office PowerPoint</Application>
  <PresentationFormat>On-screen Show (4:3)</PresentationFormat>
  <Paragraphs>177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1_Office Theme</vt:lpstr>
      <vt:lpstr>Slide 1</vt:lpstr>
      <vt:lpstr>Objectives:</vt:lpstr>
      <vt:lpstr>A picture is worth a thousand words…</vt:lpstr>
      <vt:lpstr>Slide 4</vt:lpstr>
      <vt:lpstr>Slide 5</vt:lpstr>
      <vt:lpstr>Four areas of focus:</vt:lpstr>
      <vt:lpstr>From the evidence… what is needed to incorporate simulations into a curriculum?</vt:lpstr>
      <vt:lpstr>Organizational Buy In</vt:lpstr>
      <vt:lpstr>Overcoming Barriers to Simulation</vt:lpstr>
      <vt:lpstr>Overcoming Barriers to Simulation</vt:lpstr>
      <vt:lpstr>Overcoming Barriers to Simulation</vt:lpstr>
      <vt:lpstr>Overcoming Barriers to Simulation</vt:lpstr>
      <vt:lpstr>Measuring Outcomes</vt:lpstr>
      <vt:lpstr>Measuring Outcomes</vt:lpstr>
      <vt:lpstr>Measuring Outcomes</vt:lpstr>
      <vt:lpstr>Faculty Development</vt:lpstr>
      <vt:lpstr>Curriculum Integration</vt:lpstr>
      <vt:lpstr>Curriculum Integration</vt:lpstr>
      <vt:lpstr>How is simulation use valuable?</vt:lpstr>
      <vt:lpstr>How is simulation use valuable?</vt:lpstr>
      <vt:lpstr>How is simulation use valuable?</vt:lpstr>
      <vt:lpstr>How is simulation use valuable?</vt:lpstr>
      <vt:lpstr>Thank you for your attendance at Laerdal’s  San Diego SUN Conference</vt:lpstr>
    </vt:vector>
  </TitlesOfParts>
  <Company>Laerdal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Branding in the Digital Age</dc:title>
  <dc:creator>Brian Vigorita</dc:creator>
  <cp:lastModifiedBy>John</cp:lastModifiedBy>
  <cp:revision>103</cp:revision>
  <dcterms:created xsi:type="dcterms:W3CDTF">2010-12-07T14:15:56Z</dcterms:created>
  <dcterms:modified xsi:type="dcterms:W3CDTF">2014-11-13T21:38:05Z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Type">
    <vt:lpwstr>Presentation</vt:lpwstr>
  </property>
  <property fmtid="{D5CDD505-2E9C-101B-9397-08002B2CF9AE}" pid="5" name="DateOrigin">
    <vt:lpwstr>2011-03-28T13:48:00Z</vt:lpwstr>
  </property>
  <property fmtid="{D5CDD505-2E9C-101B-9397-08002B2CF9AE}" pid="6" name="Department">
    <vt:lpwstr/>
  </property>
  <property fmtid="{D5CDD505-2E9C-101B-9397-08002B2CF9AE}" pid="7" name="ContentType">
    <vt:lpwstr>Laerdal Product Document</vt:lpwstr>
  </property>
  <property fmtid="{D5CDD505-2E9C-101B-9397-08002B2CF9AE}" pid="8" name="Status">
    <vt:lpwstr>Final</vt:lpwstr>
  </property>
  <property fmtid="{D5CDD505-2E9C-101B-9397-08002B2CF9AE}" pid="9" name="Owner">
    <vt:lpwstr/>
  </property>
</Properties>
</file>